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0" r:id="rId5"/>
    <p:sldId id="263" r:id="rId6"/>
    <p:sldId id="264" r:id="rId7"/>
    <p:sldId id="259" r:id="rId8"/>
    <p:sldId id="298" r:id="rId9"/>
    <p:sldId id="299" r:id="rId10"/>
    <p:sldId id="300" r:id="rId11"/>
    <p:sldId id="301" r:id="rId12"/>
    <p:sldId id="30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1" d="100"/>
          <a:sy n="61" d="100"/>
        </p:scale>
        <p:origin x="90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50A63-87F6-4A76-9B62-23CC50CB2A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075693-5E0B-47C1-841D-6EE041DD6D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C31AA-0437-4B5A-B0CB-6E74B9543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9E677-1D2B-4F12-8799-0C30E1D0ED17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D7C34-D0CD-46A6-A7D6-6B2F700C4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8BCFF-98C7-424D-A019-22D22BC6D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D67A9-C857-4425-A037-A8229E7301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59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2075D-17DE-4153-9196-FB1401D9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EAE7EB-ED50-4C31-BA17-4C01187FC9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E1C640-55AC-4C6B-BBA4-B87ED34DB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9E677-1D2B-4F12-8799-0C30E1D0ED17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CE0E1-C203-4B79-8CE2-63F2923AE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27EDD-95C8-495F-A6E4-81D0006F9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D67A9-C857-4425-A037-A8229E7301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78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5CEB70-4816-44A4-85B7-76F2249B3E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30A826-3202-4E79-B46A-4D60260A9E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512B3-4666-4DA3-AD45-8CF1C6A78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9E677-1D2B-4F12-8799-0C30E1D0ED17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CFE48-E88C-4C96-A1B4-D9876CB69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8FBF2-29C3-4622-8516-DB64A3EB4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D67A9-C857-4425-A037-A8229E7301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546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5B8BC-1351-4532-A11B-C69CD74C6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F7B3A-E180-4F0C-B67C-E0759FCA0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E3F8F-804A-4395-9818-51DEF363F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9E677-1D2B-4F12-8799-0C30E1D0ED17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D66F0-FE76-49D8-B9A7-E868C62B8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3F54C-25BF-4CCA-BD82-30011BF05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D67A9-C857-4425-A037-A8229E7301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232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78892-CB66-4BC4-8C87-A6F6D89A9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71721-5608-42C0-A7D9-5D7E7D605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FAD11-E37A-491E-826F-037D83FE5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9E677-1D2B-4F12-8799-0C30E1D0ED17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BFBAD-06FF-4B4E-9342-8BB3ECB18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790D9-18F6-449A-8C7E-D7AEB2CBA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D67A9-C857-4425-A037-A8229E7301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382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B7618-FA5C-4BE2-944A-FBDBA1F07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0B584-C1FC-4DCE-8922-C6869B510D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186A76-F0DA-4AFA-9992-0EA03F072A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F763BB-031E-48E6-92DD-4DC20A41E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9E677-1D2B-4F12-8799-0C30E1D0ED17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095179-947A-42D9-804D-2E2A55ED3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6B6012-EF36-421E-A9DA-19499CB73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D67A9-C857-4425-A037-A8229E7301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537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13C0B-EFB9-4231-BAEE-665D09DD2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DE1B1-BD51-4C4B-9A4C-F55FBEDED6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49080A-3563-41B4-90D1-ABD6DB043B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183B58-96ED-4227-B1E2-6387C232DF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94E6E3-EE74-4099-8316-011636C55B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159081-5299-4E87-B44F-54DAE87D8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9E677-1D2B-4F12-8799-0C30E1D0ED17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F64668-10EB-4A00-AEE3-AD59916E1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BC4124-1D3E-47F9-A2E0-32CD70655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D67A9-C857-4425-A037-A8229E7301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597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68385-0D5F-4614-BFAE-3ECBBDA44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212B69-EF7D-472C-B62F-5EB9E468C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9E677-1D2B-4F12-8799-0C30E1D0ED17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45EC8B-C98C-44B2-A77E-B970259E7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EF5F80-0FBD-46DD-BB13-CC648B484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D67A9-C857-4425-A037-A8229E7301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72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977ACF-910A-4A47-B43F-E0CEADC4D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9E677-1D2B-4F12-8799-0C30E1D0ED17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A7943D-A792-418C-85D2-A30ADA3DF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E87EA9-9DB8-4C7B-9467-99DE70656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D67A9-C857-4425-A037-A8229E7301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028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13FC5-CA67-4D1A-AC0B-A8548B5C2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5786E-1051-4F50-90EB-EBB051CC6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C70E4-6CF9-499A-A228-05FFD027BB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C20ECE-D784-45AA-9320-002340FBD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9E677-1D2B-4F12-8799-0C30E1D0ED17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2DF18-7CC0-47FD-ADA3-6DCB5EE13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EF179D-95F0-4150-9C1E-A7F8CD121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D67A9-C857-4425-A037-A8229E7301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821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A7B81-7D90-4753-B939-43ACD40E0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CB8E79-027E-40F3-A837-1D11E0D3B4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BB5002-EA7C-400D-95D1-21D394ACC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EC6326-2193-44B4-99EF-71D571C60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9E677-1D2B-4F12-8799-0C30E1D0ED17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86CE0-AF1B-4230-8116-31B0212AD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BE4E98-7F5A-4081-A756-C9E48E537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D67A9-C857-4425-A037-A8229E7301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8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A9EF89-E33A-4C3C-87EC-95C93240E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058B4A-76A4-4442-A6BC-6B3A48D0F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3A6F7-3270-47EE-BEC8-5C89469C3A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9E677-1D2B-4F12-8799-0C30E1D0ED17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E88DA-E5E7-49A0-9C06-D49A575F87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DD913-95FD-4BE4-813B-DC076F3F39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D67A9-C857-4425-A037-A8229E7301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971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E2175-84FB-4920-B2C4-68F8D19BCB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Statistical Inference for Ecologists and Agricultural Scientists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96EB34-C729-4430-BE4C-E7E69CFBE0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Chris H. Wilson </a:t>
            </a:r>
          </a:p>
        </p:txBody>
      </p:sp>
    </p:spTree>
    <p:extLst>
      <p:ext uri="{BB962C8B-B14F-4D97-AF65-F5344CB8AC3E}">
        <p14:creationId xmlns:p14="http://schemas.microsoft.com/office/powerpoint/2010/main" val="3258103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E7A92-FDB7-42C7-8B0F-16CFF662F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521" y="-231274"/>
            <a:ext cx="11032958" cy="1325563"/>
          </a:xfrm>
        </p:spPr>
        <p:txBody>
          <a:bodyPr/>
          <a:lstStyle/>
          <a:p>
            <a:r>
              <a:rPr lang="en-US" dirty="0"/>
              <a:t>A better way to think about p-values and NHST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4237D-0F7E-4247-9231-A5C8E8800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1274763"/>
            <a:ext cx="10515600" cy="55832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400" dirty="0">
                <a:latin typeface="+mj-lt"/>
              </a:rPr>
              <a:t>Not that anyone is asking, but here is what I currently think: </a:t>
            </a:r>
          </a:p>
          <a:p>
            <a:pPr marL="0" indent="0">
              <a:buNone/>
            </a:pPr>
            <a:r>
              <a:rPr lang="en-US" sz="3400" dirty="0">
                <a:latin typeface="+mj-lt"/>
              </a:rPr>
              <a:t>Neither Fisher, nor </a:t>
            </a:r>
            <a:r>
              <a:rPr lang="en-US" sz="3400" dirty="0" err="1">
                <a:latin typeface="+mj-lt"/>
              </a:rPr>
              <a:t>Neyman</a:t>
            </a:r>
            <a:r>
              <a:rPr lang="en-US" sz="3400" dirty="0">
                <a:latin typeface="+mj-lt"/>
              </a:rPr>
              <a:t> and Pearson, recommended automatic reject/not-reject decisions based on any arbitrary threshold for p-values!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400" dirty="0">
                <a:latin typeface="+mj-lt"/>
              </a:rPr>
              <a:t>Treat the p-value as one, potentially noisy, continuous measure of discrepancy between data and model (null hypothesis + all of the steps in collecting data and setting up model) 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400" dirty="0">
                <a:latin typeface="+mj-lt"/>
              </a:rPr>
              <a:t>Shift focus from “tests” to estimates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400" dirty="0">
                <a:latin typeface="+mj-lt"/>
              </a:rPr>
              <a:t>Ultimately, this is part of the widespread “replication crisis” in biomedical and social sciences. Journal editing and scientific culture needs to change. </a:t>
            </a:r>
          </a:p>
          <a:p>
            <a:pPr marL="0" indent="0">
              <a:buNone/>
            </a:pPr>
            <a:r>
              <a:rPr lang="en-US" sz="3400" dirty="0">
                <a:latin typeface="+mj-lt"/>
              </a:rPr>
              <a:t>Sander Greenland has a neat transformation called “Surprisal” or S-value: S = -log</a:t>
            </a:r>
            <a:r>
              <a:rPr lang="en-US" sz="3400" baseline="-25000" dirty="0">
                <a:latin typeface="+mj-lt"/>
              </a:rPr>
              <a:t>2</a:t>
            </a:r>
            <a:r>
              <a:rPr lang="en-US" sz="3400" dirty="0">
                <a:latin typeface="+mj-lt"/>
              </a:rPr>
              <a:t>(p-value). What does this mean? It translates an observed p-value into a form that compares how unlikely it is to observed a certain number of heads in a row given a fair coin flip. P = 0.05 turns out to be about as unlikely as 4 in a row (i.e. not all THAT unlikely)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15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2B74C-6E49-45AF-BBA1-2106D6DCD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7800" y="-269875"/>
            <a:ext cx="5842000" cy="1325563"/>
          </a:xfrm>
        </p:spPr>
        <p:txBody>
          <a:bodyPr/>
          <a:lstStyle/>
          <a:p>
            <a:r>
              <a:rPr lang="en-US" dirty="0"/>
              <a:t>Where we go from here?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07ED4-BA2B-424A-AC83-35F2E63F0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500" y="923925"/>
            <a:ext cx="10515600" cy="49595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alibri Light (Headings)"/>
              </a:rPr>
              <a:t>OK, so calculating p-values and ANOVA tables and all that jazz isn’t really what we want. What do we do?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alibri Light (Headings)"/>
              </a:rPr>
              <a:t>Learn to fit and interpret linear models really </a:t>
            </a:r>
            <a:r>
              <a:rPr lang="en-US" dirty="0" err="1">
                <a:latin typeface="Calibri Light (Headings)"/>
              </a:rPr>
              <a:t>really</a:t>
            </a:r>
            <a:r>
              <a:rPr lang="en-US" dirty="0">
                <a:latin typeface="Calibri Light (Headings)"/>
              </a:rPr>
              <a:t> well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alibri Light (Headings)"/>
              </a:rPr>
              <a:t>Learn to fit non-linear and process-based models to data</a:t>
            </a:r>
          </a:p>
          <a:p>
            <a:pPr marL="0" indent="0">
              <a:buNone/>
            </a:pPr>
            <a:endParaRPr lang="en-US" dirty="0">
              <a:latin typeface="Calibri Light (Headings)"/>
            </a:endParaRPr>
          </a:p>
          <a:p>
            <a:pPr marL="0" indent="0">
              <a:buNone/>
            </a:pPr>
            <a:r>
              <a:rPr lang="en-US" dirty="0">
                <a:latin typeface="Calibri Light (Headings)"/>
              </a:rPr>
              <a:t>I am most interested personally in #2, but #1 is the most multi-purpose toolset for doing experimental science with modern statistical methodology. </a:t>
            </a:r>
          </a:p>
          <a:p>
            <a:pPr marL="0" indent="0">
              <a:buNone/>
            </a:pPr>
            <a:endParaRPr lang="en-US" dirty="0">
              <a:latin typeface="Calibri Light (Headings)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Calibri Light (Headings)"/>
            </a:endParaRPr>
          </a:p>
          <a:p>
            <a:pPr marL="0" indent="0">
              <a:buNone/>
            </a:pPr>
            <a:endParaRPr lang="en-US" dirty="0">
              <a:latin typeface="Calibri Light (Headings)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202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1F371-2145-401E-BF38-2F60CA3AB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447" y="-394110"/>
            <a:ext cx="5755105" cy="1325563"/>
          </a:xfrm>
        </p:spPr>
        <p:txBody>
          <a:bodyPr/>
          <a:lstStyle/>
          <a:p>
            <a:r>
              <a:rPr lang="en-US" dirty="0"/>
              <a:t>Book Recommendations 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6F0D2BB-081D-448A-B393-E93347822B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2" t="15058" r="69541" b="22735"/>
          <a:stretch/>
        </p:blipFill>
        <p:spPr>
          <a:xfrm>
            <a:off x="126123" y="916860"/>
            <a:ext cx="4461641" cy="569220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9DC7707-F522-4623-93AF-CEB9F2D624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9" t="24753" r="70388" b="13040"/>
          <a:stretch/>
        </p:blipFill>
        <p:spPr>
          <a:xfrm>
            <a:off x="8597462" y="916860"/>
            <a:ext cx="3594538" cy="5706794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5D8D4E4-ABC1-423A-8493-A173C3D7FE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4" t="30813" r="69224" b="13847"/>
          <a:stretch/>
        </p:blipFill>
        <p:spPr>
          <a:xfrm>
            <a:off x="4384318" y="931453"/>
            <a:ext cx="4589234" cy="556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752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483BB-1CD4-490A-A473-37AC8424C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What is the fundamental goal of statistics?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E12E5-7E44-4760-A8A7-4B5D5BEFC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900" y="1325563"/>
            <a:ext cx="10515600" cy="4351338"/>
          </a:xfrm>
        </p:spPr>
        <p:txBody>
          <a:bodyPr/>
          <a:lstStyle/>
          <a:p>
            <a:r>
              <a:rPr lang="en-US" dirty="0">
                <a:latin typeface="+mj-lt"/>
              </a:rPr>
              <a:t>To learn about an uncertain world with incomplete theories and imperfect measurements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3 challenges of statistics (Andrew Gelman):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Generalizing from sample to population, and from past to future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Generalizing from control to treatment groups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Generalizing from observed measurements to the underlying constructs of interest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3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FB4AC-5257-43B6-BE82-E5348E450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2507" y="-353432"/>
            <a:ext cx="8369300" cy="1325563"/>
          </a:xfrm>
        </p:spPr>
        <p:txBody>
          <a:bodyPr/>
          <a:lstStyle/>
          <a:p>
            <a:r>
              <a:rPr lang="en-US" dirty="0"/>
              <a:t>The Fundamental Role of Probability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6D96A-4568-4D71-B71B-06F980D9D3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9" t="12567" r="57467" b="10234"/>
          <a:stretch/>
        </p:blipFill>
        <p:spPr>
          <a:xfrm>
            <a:off x="187825" y="972131"/>
            <a:ext cx="7452227" cy="5453047"/>
          </a:xfrm>
          <a:prstGeom prst="rect">
            <a:avLst/>
          </a:prstGeom>
        </p:spPr>
      </p:pic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BB48AAD6-E992-4AF2-8E20-F6D6ABE8F3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3" t="15059" r="61854" b="21118"/>
          <a:stretch/>
        </p:blipFill>
        <p:spPr>
          <a:xfrm>
            <a:off x="7261693" y="1713167"/>
            <a:ext cx="4930307" cy="34316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CD13C6-A507-4A9F-A8A5-CEDEE385358A}"/>
              </a:ext>
            </a:extLst>
          </p:cNvPr>
          <p:cNvSpPr txBox="1"/>
          <p:nvPr/>
        </p:nvSpPr>
        <p:spPr>
          <a:xfrm>
            <a:off x="1371601" y="6425178"/>
            <a:ext cx="387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FiveThirtyEight Poll Average July 1 2020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29369F-3CBC-493F-9EDD-2A79D323FF6E}"/>
              </a:ext>
            </a:extLst>
          </p:cNvPr>
          <p:cNvSpPr txBox="1"/>
          <p:nvPr/>
        </p:nvSpPr>
        <p:spPr>
          <a:xfrm>
            <a:off x="7772399" y="5231007"/>
            <a:ext cx="368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DarkSky</a:t>
            </a:r>
            <a:r>
              <a:rPr lang="en-US" dirty="0"/>
              <a:t> Forecast for NYC, July 1 2020</a:t>
            </a:r>
          </a:p>
        </p:txBody>
      </p:sp>
    </p:spTree>
    <p:extLst>
      <p:ext uri="{BB962C8B-B14F-4D97-AF65-F5344CB8AC3E}">
        <p14:creationId xmlns:p14="http://schemas.microsoft.com/office/powerpoint/2010/main" val="1236690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C163A-CF13-4D63-8539-141436A44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7245" y="-246173"/>
            <a:ext cx="2677510" cy="1325563"/>
          </a:xfrm>
        </p:spPr>
        <p:txBody>
          <a:bodyPr/>
          <a:lstStyle/>
          <a:p>
            <a:r>
              <a:rPr lang="en-US" dirty="0"/>
              <a:t>Probability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02C5CB-FF4F-4075-A9FE-4B083B24E5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6400" y="1063624"/>
                <a:ext cx="11493500" cy="562927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j-lt"/>
                  </a:rPr>
                  <a:t>But what is </a:t>
                </a:r>
                <a:r>
                  <a:rPr lang="en-US" i="1" dirty="0">
                    <a:latin typeface="+mj-lt"/>
                  </a:rPr>
                  <a:t>probability</a:t>
                </a:r>
                <a:r>
                  <a:rPr lang="en-US" dirty="0">
                    <a:latin typeface="+mj-lt"/>
                  </a:rPr>
                  <a:t> anyway? </a:t>
                </a:r>
              </a:p>
              <a:p>
                <a:pPr marL="0" indent="0">
                  <a:buNone/>
                </a:pPr>
                <a:r>
                  <a:rPr lang="en-US" i="1" dirty="0">
                    <a:latin typeface="+mj-lt"/>
                  </a:rPr>
                  <a:t>Probability theory </a:t>
                </a:r>
                <a:r>
                  <a:rPr lang="en-US" dirty="0">
                    <a:latin typeface="+mj-lt"/>
                  </a:rPr>
                  <a:t>is our primary consistent mathematical framework for rigorously handling </a:t>
                </a:r>
                <a:r>
                  <a:rPr lang="en-US" i="1" dirty="0">
                    <a:latin typeface="+mj-lt"/>
                  </a:rPr>
                  <a:t>uncertainty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latin typeface="+mj-lt"/>
                  </a:rPr>
                  <a:t>The probability of an ‘event’ (e.g. “3 heads in 6 flips of a fair coin”) is the # of ways that event can occur divided by the # of possible events… in a given experiment or other contrived situation.  </a:t>
                </a:r>
              </a:p>
              <a:p>
                <a:pPr marL="0" indent="0">
                  <a:buNone/>
                </a:pPr>
                <a:endParaRPr lang="en-US" dirty="0">
                  <a:latin typeface="+mj-lt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+mj-lt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+mj-lt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+mj-lt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+mj-lt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+mj-lt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+mj-lt"/>
                            </a:rPr>
                            <m:t>#</m:t>
                          </m:r>
                          <m:r>
                            <a:rPr lang="en-US" b="0" i="1" smtClean="0">
                              <a:latin typeface="+mj-lt"/>
                            </a:rPr>
                            <m:t>𝑓𝑎𝑣𝑜𝑟𝑎𝑏𝑙𝑒</m:t>
                          </m:r>
                          <m:r>
                            <a:rPr lang="en-US" b="0" i="1" smtClean="0">
                              <a:latin typeface="+mj-lt"/>
                            </a:rPr>
                            <m:t> </m:t>
                          </m:r>
                          <m:r>
                            <a:rPr lang="en-US" b="0" i="1" smtClean="0">
                              <a:latin typeface="+mj-lt"/>
                            </a:rPr>
                            <m:t>𝑐𝑎𝑠𝑒𝑠</m:t>
                          </m:r>
                        </m:num>
                        <m:den>
                          <m:r>
                            <a:rPr lang="en-US" b="0" i="1" smtClean="0">
                              <a:latin typeface="+mj-lt"/>
                            </a:rPr>
                            <m:t>#</m:t>
                          </m:r>
                          <m:r>
                            <a:rPr lang="en-US" b="0" i="1" smtClean="0">
                              <a:latin typeface="+mj-lt"/>
                            </a:rPr>
                            <m:t>𝑒𝑞𝑢𝑖𝑝𝑟𝑜𝑏𝑎𝑏𝑙𝑒</m:t>
                          </m:r>
                          <m:r>
                            <a:rPr lang="en-US" b="0" i="1" smtClean="0">
                              <a:latin typeface="+mj-lt"/>
                            </a:rPr>
                            <m:t> </m:t>
                          </m:r>
                          <m:r>
                            <a:rPr lang="en-US" b="0" i="1" smtClean="0">
                              <a:latin typeface="+mj-lt"/>
                            </a:rPr>
                            <m:t>𝑐𝑎𝑠𝑒𝑠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+mj-lt"/>
                </a:endParaRPr>
              </a:p>
              <a:p>
                <a:pPr marL="457200" lvl="1" indent="0">
                  <a:buNone/>
                </a:pPr>
                <a:endParaRPr lang="en-US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j-lt"/>
                  </a:rPr>
                  <a:t>To solve: there are 2^6 possible sequences of 6 coin flips, each of which is equiprobable. Count the number of sequences with 3 heads. That’s it! Probability is </a:t>
                </a:r>
                <a:r>
                  <a:rPr lang="en-US" b="1" dirty="0">
                    <a:latin typeface="+mj-lt"/>
                  </a:rPr>
                  <a:t>counting</a:t>
                </a:r>
                <a:r>
                  <a:rPr lang="en-US" dirty="0">
                    <a:latin typeface="+mj-lt"/>
                  </a:rPr>
                  <a:t>. To solve, there are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+mj-lt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+mj-lt"/>
                          </a:rPr>
                          <m:t>3!3!</m:t>
                        </m:r>
                      </m:num>
                      <m:den>
                        <m:r>
                          <a:rPr lang="en-US" b="0" i="1" smtClean="0">
                            <a:latin typeface="+mj-lt"/>
                          </a:rPr>
                          <m:t>6!</m:t>
                        </m:r>
                      </m:den>
                    </m:f>
                  </m:oMath>
                </a14:m>
                <a:r>
                  <a:rPr lang="en-US" dirty="0">
                    <a:latin typeface="+mj-lt"/>
                  </a:rPr>
                  <a:t> ways to allocate 3 heads in a sequence of 6, so divide that by 2^6 = 0.3125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+mj-lt"/>
                  </a:rPr>
                  <a:t>(in R: </a:t>
                </a:r>
                <a:r>
                  <a:rPr lang="en-US" dirty="0" err="1">
                    <a:latin typeface="+mj-lt"/>
                  </a:rPr>
                  <a:t>dbinom</a:t>
                </a:r>
                <a:r>
                  <a:rPr lang="en-US" dirty="0">
                    <a:latin typeface="+mj-lt"/>
                  </a:rPr>
                  <a:t>(3,6,0.5))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02C5CB-FF4F-4075-A9FE-4B083B24E5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063624"/>
                <a:ext cx="11493500" cy="5629275"/>
              </a:xfrm>
              <a:blipFill>
                <a:blip r:embed="rId2"/>
                <a:stretch>
                  <a:fillRect l="-1008" t="-2165" r="-1379" b="-2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460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C163A-CF13-4D63-8539-141436A44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9862" y="-144379"/>
            <a:ext cx="2675021" cy="1325563"/>
          </a:xfrm>
        </p:spPr>
        <p:txBody>
          <a:bodyPr/>
          <a:lstStyle/>
          <a:p>
            <a:r>
              <a:rPr lang="en-US" dirty="0"/>
              <a:t>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2C5CB-FF4F-4075-A9FE-4B083B24E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979" y="125333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j-lt"/>
              </a:rPr>
              <a:t>But what is </a:t>
            </a:r>
            <a:r>
              <a:rPr lang="en-US" i="1" dirty="0">
                <a:latin typeface="+mj-lt"/>
              </a:rPr>
              <a:t>probability</a:t>
            </a:r>
            <a:r>
              <a:rPr lang="en-US" dirty="0">
                <a:latin typeface="+mj-lt"/>
              </a:rPr>
              <a:t> anyway? </a:t>
            </a:r>
          </a:p>
          <a:p>
            <a:pPr marL="0" indent="0">
              <a:buNone/>
            </a:pPr>
            <a:r>
              <a:rPr lang="en-US" i="1" dirty="0">
                <a:latin typeface="+mj-lt"/>
              </a:rPr>
              <a:t>Probability theory </a:t>
            </a:r>
            <a:r>
              <a:rPr lang="en-US" dirty="0">
                <a:latin typeface="+mj-lt"/>
              </a:rPr>
              <a:t>is our primary consistent mathematical framework for rigorously handling </a:t>
            </a:r>
            <a:r>
              <a:rPr lang="en-US" i="1" dirty="0">
                <a:latin typeface="+mj-lt"/>
              </a:rPr>
              <a:t>uncertainty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The probability of an ‘event’ can also be defined as its long-term relative frequency in a hypothetical series of repetitions as the number of repetitions goes to infinity (</a:t>
            </a:r>
            <a:r>
              <a:rPr lang="en-US" i="1" dirty="0">
                <a:latin typeface="+mj-lt"/>
              </a:rPr>
              <a:t>frequentism</a:t>
            </a:r>
            <a:r>
              <a:rPr lang="en-US" dirty="0">
                <a:latin typeface="+mj-lt"/>
              </a:rPr>
              <a:t>) 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e.g.: 000011100101101010111110000110110000011100000000110…</a:t>
            </a:r>
          </a:p>
        </p:txBody>
      </p:sp>
    </p:spTree>
    <p:extLst>
      <p:ext uri="{BB962C8B-B14F-4D97-AF65-F5344CB8AC3E}">
        <p14:creationId xmlns:p14="http://schemas.microsoft.com/office/powerpoint/2010/main" val="3365833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5FBD6-2043-423E-BD12-B63FE8D1E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4158" y="-64001"/>
            <a:ext cx="2757905" cy="1325563"/>
          </a:xfrm>
        </p:spPr>
        <p:txBody>
          <a:bodyPr/>
          <a:lstStyle/>
          <a:p>
            <a:r>
              <a:rPr lang="en-US" dirty="0"/>
              <a:t>Probability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9BFB3B-DD66-4422-9E87-356AE48269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0700" y="1309688"/>
                <a:ext cx="10515600" cy="51339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j-lt"/>
                  </a:rPr>
                  <a:t>The mathematical rules of probability do not hinge on which definition you choose, but their application to statistical inference has (occasionally) large implications! </a:t>
                </a:r>
              </a:p>
              <a:p>
                <a:r>
                  <a:rPr lang="en-US" u="sng" dirty="0">
                    <a:latin typeface="+mj-lt"/>
                  </a:rPr>
                  <a:t>Probability theory</a:t>
                </a:r>
                <a:r>
                  <a:rPr lang="en-US" dirty="0">
                    <a:latin typeface="+mj-lt"/>
                  </a:rPr>
                  <a:t>: solves problems where the underlying parameters are assumed known. For example: given fair six-sided die, what is the probability that a pair of die when rolled sum to &gt; 7? </a:t>
                </a:r>
              </a:p>
              <a:p>
                <a:pPr lvl="1"/>
                <a:r>
                  <a:rPr lang="en-US" dirty="0">
                    <a:latin typeface="+mj-lt"/>
                  </a:rPr>
                  <a:t>In math: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+mj-lt"/>
                      </a:rPr>
                      <m:t>𝑃</m:t>
                    </m:r>
                    <m:r>
                      <a:rPr lang="en-US" b="0" i="1" smtClean="0">
                        <a:latin typeface="+mj-lt"/>
                      </a:rPr>
                      <m:t>(</m:t>
                    </m:r>
                    <m:r>
                      <a:rPr lang="en-US" b="0" i="1" smtClean="0">
                        <a:latin typeface="+mj-lt"/>
                      </a:rPr>
                      <m:t>𝑦</m:t>
                    </m:r>
                    <m:r>
                      <a:rPr lang="en-US" b="0" i="1" smtClean="0">
                        <a:latin typeface="+mj-lt"/>
                      </a:rPr>
                      <m:t>&gt;7</m:t>
                    </m:r>
                    <m:r>
                      <a:rPr lang="en-US" b="0" i="1" smtClean="0">
                        <a:latin typeface="+mj-lt"/>
                      </a:rPr>
                      <m:t>|</m:t>
                    </m:r>
                    <m:r>
                      <a:rPr lang="en-US" b="0" i="1" smtClean="0">
                        <a:latin typeface="+mj-lt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+mj-lt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+mj-lt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+mj-lt"/>
                        <a:ea typeface="Cambria Math" panose="02040503050406030204" pitchFamily="18" charset="0"/>
                      </a:rPr>
                      <m:t>=1,2,3…6]=</m:t>
                    </m:r>
                    <m:f>
                      <m:fPr>
                        <m:ctrlPr>
                          <a:rPr lang="en-US" b="0" i="1" smtClean="0">
                            <a:latin typeface="+mj-lt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+mj-lt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+mj-lt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>
                    <a:latin typeface="+mj-lt"/>
                  </a:rPr>
                  <a:t>)</a:t>
                </a:r>
              </a:p>
              <a:p>
                <a:r>
                  <a:rPr lang="en-US" u="sng" dirty="0">
                    <a:latin typeface="+mj-lt"/>
                  </a:rPr>
                  <a:t>Statistical inference</a:t>
                </a:r>
                <a:r>
                  <a:rPr lang="en-US" dirty="0">
                    <a:latin typeface="+mj-lt"/>
                  </a:rPr>
                  <a:t>: you have imperfect measurements and incomplete theories about the world, but would like to know how your data tell you about an underlying parameter (recall the 3 goals) </a:t>
                </a:r>
              </a:p>
              <a:p>
                <a:pPr lvl="1"/>
                <a:r>
                  <a:rPr lang="en-US" dirty="0">
                    <a:latin typeface="+mj-lt"/>
                  </a:rPr>
                  <a:t>e.g. you planted 30 seeds and 27 germinated and you want to estimate the seed viability. In math: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+mj-lt"/>
                      </a:rPr>
                      <m:t>𝑃</m:t>
                    </m:r>
                    <m:r>
                      <a:rPr lang="en-US" b="0" i="1" smtClean="0">
                        <a:latin typeface="+mj-lt"/>
                      </a:rPr>
                      <m:t>(</m:t>
                    </m:r>
                    <m:r>
                      <a:rPr lang="en-US" b="0" i="1" smtClean="0">
                        <a:latin typeface="+mj-lt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+mj-lt"/>
                        <a:ea typeface="Cambria Math" panose="02040503050406030204" pitchFamily="18" charset="0"/>
                      </a:rPr>
                      <m:t>=?|</m:t>
                    </m:r>
                    <m:r>
                      <a:rPr lang="en-US" b="0" i="1" smtClean="0">
                        <a:latin typeface="+mj-lt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+mj-lt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dirty="0"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+mj-lt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+mj-lt"/>
                            <a:ea typeface="Cambria Math" panose="02040503050406030204" pitchFamily="18" charset="0"/>
                          </a:rPr>
                          <m:t>27</m:t>
                        </m:r>
                      </m:num>
                      <m:den>
                        <m:r>
                          <a:rPr lang="en-US" b="0" i="1" smtClean="0">
                            <a:latin typeface="+mj-lt"/>
                            <a:ea typeface="Cambria Math" panose="02040503050406030204" pitchFamily="18" charset="0"/>
                          </a:rPr>
                          <m:t>30</m:t>
                        </m:r>
                      </m:den>
                    </m:f>
                  </m:oMath>
                </a14:m>
                <a:r>
                  <a:rPr lang="en-US" dirty="0">
                    <a:latin typeface="+mj-lt"/>
                  </a:rPr>
                  <a:t>)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9BFB3B-DD66-4422-9E87-356AE48269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0700" y="1309688"/>
                <a:ext cx="10515600" cy="5133975"/>
              </a:xfrm>
              <a:blipFill>
                <a:blip r:embed="rId2"/>
                <a:stretch>
                  <a:fillRect l="-1159" t="-2732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4590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6BCCB-6DB1-4E7B-A4AC-FC6F6204D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900" y="0"/>
            <a:ext cx="5842000" cy="1325563"/>
          </a:xfrm>
        </p:spPr>
        <p:txBody>
          <a:bodyPr/>
          <a:lstStyle/>
          <a:p>
            <a:r>
              <a:rPr lang="en-US" dirty="0"/>
              <a:t>Frameworks for statistics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97E03A-4FF1-4362-AEA0-22B5AA345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561" y="2325778"/>
            <a:ext cx="3863884" cy="25759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5B4163-7F03-47B0-845C-DBAA1580C3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01" y="1555069"/>
            <a:ext cx="3863883" cy="43252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F9ACB0-8324-4690-8A3C-E855AE397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900" y="1452836"/>
            <a:ext cx="3040199" cy="44274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533D37-C1D1-463D-8608-A4F4A0F89E5E}"/>
              </a:ext>
            </a:extLst>
          </p:cNvPr>
          <p:cNvSpPr txBox="1"/>
          <p:nvPr/>
        </p:nvSpPr>
        <p:spPr>
          <a:xfrm>
            <a:off x="832758" y="5925151"/>
            <a:ext cx="2433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Pierre Simon de Laplace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068EF5-7510-4593-9C16-956BBDC934C5}"/>
              </a:ext>
            </a:extLst>
          </p:cNvPr>
          <p:cNvSpPr txBox="1"/>
          <p:nvPr/>
        </p:nvSpPr>
        <p:spPr>
          <a:xfrm>
            <a:off x="5438903" y="4901701"/>
            <a:ext cx="1947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Rev. Thomas Bayes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01BCB7-BA7C-4B0A-8610-8EDD1CF23537}"/>
              </a:ext>
            </a:extLst>
          </p:cNvPr>
          <p:cNvSpPr txBox="1"/>
          <p:nvPr/>
        </p:nvSpPr>
        <p:spPr>
          <a:xfrm>
            <a:off x="9499773" y="5880311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Sir Ronald Fisher</a:t>
            </a:r>
          </a:p>
        </p:txBody>
      </p:sp>
    </p:spTree>
    <p:extLst>
      <p:ext uri="{BB962C8B-B14F-4D97-AF65-F5344CB8AC3E}">
        <p14:creationId xmlns:p14="http://schemas.microsoft.com/office/powerpoint/2010/main" val="211821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922C4-617E-43BB-99F0-B0944789A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674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“Classical Statistics”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90415-E699-4CE7-9731-7B148483F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68" y="1058819"/>
            <a:ext cx="5395863" cy="4926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Calibri Light (Headings)"/>
              </a:rPr>
              <a:t>Null Hypothesis Significance Testing (NHST) </a:t>
            </a:r>
          </a:p>
          <a:p>
            <a:r>
              <a:rPr lang="en-US" sz="3200" i="1" dirty="0">
                <a:latin typeface="Calibri Light (Headings)"/>
              </a:rPr>
              <a:t>ad hoc </a:t>
            </a:r>
            <a:r>
              <a:rPr lang="en-US" sz="3200" dirty="0">
                <a:latin typeface="Calibri Light (Headings)"/>
              </a:rPr>
              <a:t>mixtures of </a:t>
            </a:r>
            <a:r>
              <a:rPr lang="en-US" sz="3200" dirty="0" err="1">
                <a:latin typeface="Calibri Light (Headings)"/>
              </a:rPr>
              <a:t>Fisherian</a:t>
            </a:r>
            <a:r>
              <a:rPr lang="en-US" sz="3200" dirty="0">
                <a:latin typeface="Calibri Light (Headings)"/>
              </a:rPr>
              <a:t> and </a:t>
            </a:r>
            <a:r>
              <a:rPr lang="en-US" sz="3200" dirty="0" err="1">
                <a:latin typeface="Calibri Light (Headings)"/>
              </a:rPr>
              <a:t>Neyman</a:t>
            </a:r>
            <a:r>
              <a:rPr lang="en-US" sz="3200" dirty="0">
                <a:latin typeface="Calibri Light (Headings)"/>
              </a:rPr>
              <a:t>-Pearson methods (alpha levels, type I/II error, etc.) </a:t>
            </a:r>
          </a:p>
          <a:p>
            <a:r>
              <a:rPr lang="en-US" sz="3200" dirty="0">
                <a:latin typeface="Calibri Light (Headings)"/>
              </a:rPr>
              <a:t>Dichotomous thinking: is there an effect? Yes/no</a:t>
            </a:r>
          </a:p>
          <a:p>
            <a:r>
              <a:rPr lang="en-US" sz="3200" dirty="0">
                <a:latin typeface="Calibri Light (Headings)"/>
              </a:rPr>
              <a:t>What does p-value tell you about </a:t>
            </a:r>
            <a:r>
              <a:rPr lang="en-US" sz="3200" i="1" dirty="0">
                <a:latin typeface="Calibri Light (Headings)"/>
              </a:rPr>
              <a:t>effect</a:t>
            </a:r>
            <a:r>
              <a:rPr lang="en-US" sz="3200" dirty="0">
                <a:latin typeface="Calibri Light (Headings)"/>
              </a:rPr>
              <a:t>? </a:t>
            </a:r>
          </a:p>
          <a:p>
            <a:pPr marL="914400" lvl="2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A19538-3F59-AF49-840E-33933DE6F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425" y="1354082"/>
            <a:ext cx="6249166" cy="414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6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BAF76-6B74-4BCA-9ED7-342A8AAF5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259" y="-124898"/>
            <a:ext cx="10515600" cy="1325563"/>
          </a:xfrm>
        </p:spPr>
        <p:txBody>
          <a:bodyPr/>
          <a:lstStyle/>
          <a:p>
            <a:r>
              <a:rPr lang="en-US" dirty="0"/>
              <a:t>6 Questions about an observed p-value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FA2EC-0160-47B6-9E1B-C7A8940FA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259" y="929153"/>
            <a:ext cx="10515600" cy="5390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+mj-lt"/>
              </a:rPr>
              <a:t>Your randomized trial of N/no-N reveals an odd result- the no-N plants grew better than the +N plants ! Your analysis shows p = 0.01 (null hypothesis is that growth does not differ with N). Mark the following as True or False: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 You have absolutely disproved the null hypothesis (i.e. mean growth does not differ)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You have found probability of null hypothesis being true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You have absolutely proved your experimental hypothesis (difference in growth)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You can deduce probability of experimental hypothesis being true.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You know, if you decide to reject the null, the probability that you are making the wrong decision.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You have a reliable experimental finding in the sense that if, hypothetically, the experiment were repeated a great number of times, you would obtain a significant result on 99% of occasions.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D9BA1A-C4FD-41DC-B616-608E172EF779}"/>
              </a:ext>
            </a:extLst>
          </p:cNvPr>
          <p:cNvSpPr txBox="1"/>
          <p:nvPr/>
        </p:nvSpPr>
        <p:spPr>
          <a:xfrm>
            <a:off x="4065495" y="6445622"/>
            <a:ext cx="3221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Adapted from </a:t>
            </a:r>
            <a:r>
              <a:rPr lang="en-US" dirty="0" err="1"/>
              <a:t>Gigerenzer</a:t>
            </a:r>
            <a:r>
              <a:rPr lang="en-US" dirty="0"/>
              <a:t> (2018)</a:t>
            </a:r>
          </a:p>
        </p:txBody>
      </p:sp>
    </p:spTree>
    <p:extLst>
      <p:ext uri="{BB962C8B-B14F-4D97-AF65-F5344CB8AC3E}">
        <p14:creationId xmlns:p14="http://schemas.microsoft.com/office/powerpoint/2010/main" val="267638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929</Words>
  <Application>Microsoft Office PowerPoint</Application>
  <PresentationFormat>Widescreen</PresentationFormat>
  <Paragraphs>69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Calibri Light (Headings)</vt:lpstr>
      <vt:lpstr>Office Theme</vt:lpstr>
      <vt:lpstr>Statistical Inference for Ecologists and Agricultural Scientists</vt:lpstr>
      <vt:lpstr>What is the fundamental goal of statistics?</vt:lpstr>
      <vt:lpstr>The Fundamental Role of Probability</vt:lpstr>
      <vt:lpstr>Probability</vt:lpstr>
      <vt:lpstr>Probability</vt:lpstr>
      <vt:lpstr>Probability </vt:lpstr>
      <vt:lpstr>Frameworks for statistics </vt:lpstr>
      <vt:lpstr>“Classical Statistics”</vt:lpstr>
      <vt:lpstr>6 Questions about an observed p-value</vt:lpstr>
      <vt:lpstr>A better way to think about p-values and NHST</vt:lpstr>
      <vt:lpstr>Where we go from here? </vt:lpstr>
      <vt:lpstr>Book Recommendations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Inference for Ecologists and Agricultural Scientists</dc:title>
  <dc:creator>Wilson,Chris H</dc:creator>
  <cp:lastModifiedBy>Wilson,Chris H</cp:lastModifiedBy>
  <cp:revision>9</cp:revision>
  <dcterms:created xsi:type="dcterms:W3CDTF">2020-06-30T19:22:25Z</dcterms:created>
  <dcterms:modified xsi:type="dcterms:W3CDTF">2020-07-01T14:38:02Z</dcterms:modified>
</cp:coreProperties>
</file>